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14_361CEEE8.xml" ContentType="application/vnd.ms-powerpoint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95" r:id="rId3"/>
    <p:sldId id="257" r:id="rId4"/>
    <p:sldId id="300" r:id="rId5"/>
    <p:sldId id="293" r:id="rId6"/>
    <p:sldId id="271" r:id="rId7"/>
    <p:sldId id="267" r:id="rId8"/>
    <p:sldId id="272" r:id="rId9"/>
    <p:sldId id="285" r:id="rId10"/>
    <p:sldId id="260" r:id="rId11"/>
    <p:sldId id="261" r:id="rId12"/>
    <p:sldId id="262" r:id="rId13"/>
    <p:sldId id="263" r:id="rId14"/>
    <p:sldId id="265" r:id="rId15"/>
    <p:sldId id="284" r:id="rId16"/>
    <p:sldId id="294" r:id="rId17"/>
    <p:sldId id="276" r:id="rId18"/>
    <p:sldId id="302" r:id="rId19"/>
    <p:sldId id="291" r:id="rId20"/>
    <p:sldId id="303" r:id="rId21"/>
    <p:sldId id="266" r:id="rId22"/>
    <p:sldId id="278" r:id="rId23"/>
    <p:sldId id="288" r:id="rId24"/>
    <p:sldId id="292" r:id="rId25"/>
    <p:sldId id="301" r:id="rId26"/>
    <p:sldId id="282" r:id="rId27"/>
    <p:sldId id="304" r:id="rId28"/>
    <p:sldId id="283" r:id="rId29"/>
    <p:sldId id="290" r:id="rId30"/>
    <p:sldId id="297" r:id="rId31"/>
    <p:sldId id="298" r:id="rId32"/>
    <p:sldId id="299" r:id="rId33"/>
    <p:sldId id="286" r:id="rId34"/>
    <p:sldId id="296" r:id="rId35"/>
    <p:sldId id="28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B21F24D-BF13-25AA-F39E-25CBB4EF9990}" name="Louis Cohen" initials="LC" userId="S::ldc34@cam.ac.uk::f95b4c56-3650-4bb6-8fd6-787c60f71bb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0"/>
    <p:restoredTop sz="94800"/>
  </p:normalViewPr>
  <p:slideViewPr>
    <p:cSldViewPr snapToGrid="0">
      <p:cViewPr varScale="1">
        <p:scale>
          <a:sx n="106" d="100"/>
          <a:sy n="106" d="100"/>
        </p:scale>
        <p:origin x="208" y="2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omments/modernComment_114_361CEEE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9481531-04A7-D94E-B67B-B3C64C27CCB1}" authorId="{AB21F24D-BF13-25AA-F39E-25CBB4EF9990}" status="resolved" created="2023-02-19T15:45:09.978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907865832" sldId="276"/>
      <ac:picMk id="5" creationId="{79123770-D69A-44B9-4307-DA6B17E95525}"/>
    </ac:deMkLst>
    <p188:txBody>
      <a:bodyPr/>
      <a:lstStyle/>
      <a:p>
        <a:r>
          <a:rPr lang="en-US"/>
          <a:t>Correct y-axis legend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D5266D-ACF9-43C0-9414-96BD1B069A3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0D0A5C0-15D1-4702-9BAC-93CAB5706E28}">
      <dgm:prSet/>
      <dgm:spPr/>
      <dgm:t>
        <a:bodyPr/>
        <a:lstStyle/>
        <a:p>
          <a:r>
            <a:rPr lang="en-US"/>
            <a:t>Ecological traits are coordinated and adapt along environmental gradients – root economic spectrum</a:t>
          </a:r>
        </a:p>
      </dgm:t>
    </dgm:pt>
    <dgm:pt modelId="{B1E6237E-BF48-4946-8A9B-72F3447185F3}" type="parTrans" cxnId="{AD37EA19-AE88-4028-9419-5178F8EA7DC1}">
      <dgm:prSet/>
      <dgm:spPr/>
      <dgm:t>
        <a:bodyPr/>
        <a:lstStyle/>
        <a:p>
          <a:endParaRPr lang="en-US"/>
        </a:p>
      </dgm:t>
    </dgm:pt>
    <dgm:pt modelId="{A8A43FC2-C3ED-416D-A40B-53833BC8A18F}" type="sibTrans" cxnId="{AD37EA19-AE88-4028-9419-5178F8EA7DC1}">
      <dgm:prSet/>
      <dgm:spPr/>
      <dgm:t>
        <a:bodyPr/>
        <a:lstStyle/>
        <a:p>
          <a:endParaRPr lang="en-US"/>
        </a:p>
      </dgm:t>
    </dgm:pt>
    <dgm:pt modelId="{2B9E0121-43F7-48EB-BB44-E4678CA9683A}">
      <dgm:prSet/>
      <dgm:spPr/>
      <dgm:t>
        <a:bodyPr/>
        <a:lstStyle/>
        <a:p>
          <a:r>
            <a:rPr lang="en-US"/>
            <a:t>Plants can dynamically change investment in roots and AMF symbiosis</a:t>
          </a:r>
        </a:p>
      </dgm:t>
    </dgm:pt>
    <dgm:pt modelId="{9AE5B303-60E4-475C-ACA6-113C9F090787}" type="parTrans" cxnId="{BD09C004-1532-4613-A618-30E6C98761D7}">
      <dgm:prSet/>
      <dgm:spPr/>
      <dgm:t>
        <a:bodyPr/>
        <a:lstStyle/>
        <a:p>
          <a:endParaRPr lang="en-US"/>
        </a:p>
      </dgm:t>
    </dgm:pt>
    <dgm:pt modelId="{3905A1C8-13DF-4286-99F3-11DE8C08E88C}" type="sibTrans" cxnId="{BD09C004-1532-4613-A618-30E6C98761D7}">
      <dgm:prSet/>
      <dgm:spPr/>
      <dgm:t>
        <a:bodyPr/>
        <a:lstStyle/>
        <a:p>
          <a:endParaRPr lang="en-US"/>
        </a:p>
      </dgm:t>
    </dgm:pt>
    <dgm:pt modelId="{F6173A94-55CC-4618-AB20-A19EEE6199EB}">
      <dgm:prSet/>
      <dgm:spPr/>
      <dgm:t>
        <a:bodyPr/>
        <a:lstStyle/>
        <a:p>
          <a:r>
            <a:rPr lang="en-US"/>
            <a:t>Lack of understanding of how fire disturbance affects this tradeoff</a:t>
          </a:r>
        </a:p>
      </dgm:t>
    </dgm:pt>
    <dgm:pt modelId="{22AAC8B6-EDB8-4E84-81FB-6723901B92F3}" type="parTrans" cxnId="{1B5D1FFC-B54E-4180-9148-36CA941B1698}">
      <dgm:prSet/>
      <dgm:spPr/>
      <dgm:t>
        <a:bodyPr/>
        <a:lstStyle/>
        <a:p>
          <a:endParaRPr lang="en-US"/>
        </a:p>
      </dgm:t>
    </dgm:pt>
    <dgm:pt modelId="{CD2C692A-7BE7-42C3-B69E-4D4F9D495E16}" type="sibTrans" cxnId="{1B5D1FFC-B54E-4180-9148-36CA941B1698}">
      <dgm:prSet/>
      <dgm:spPr/>
      <dgm:t>
        <a:bodyPr/>
        <a:lstStyle/>
        <a:p>
          <a:endParaRPr lang="en-US"/>
        </a:p>
      </dgm:t>
    </dgm:pt>
    <dgm:pt modelId="{3D311229-D12A-FD4C-868C-83F3C2EE7AD5}" type="pres">
      <dgm:prSet presAssocID="{9FD5266D-ACF9-43C0-9414-96BD1B069A34}" presName="linear" presStyleCnt="0">
        <dgm:presLayoutVars>
          <dgm:animLvl val="lvl"/>
          <dgm:resizeHandles val="exact"/>
        </dgm:presLayoutVars>
      </dgm:prSet>
      <dgm:spPr/>
    </dgm:pt>
    <dgm:pt modelId="{FBB948C1-C269-4340-A9D4-687A5E97A1EB}" type="pres">
      <dgm:prSet presAssocID="{A0D0A5C0-15D1-4702-9BAC-93CAB5706E28}" presName="parentText" presStyleLbl="node1" presStyleIdx="0" presStyleCnt="3" custLinFactNeighborY="45815">
        <dgm:presLayoutVars>
          <dgm:chMax val="0"/>
          <dgm:bulletEnabled val="1"/>
        </dgm:presLayoutVars>
      </dgm:prSet>
      <dgm:spPr/>
    </dgm:pt>
    <dgm:pt modelId="{79423C39-5156-0B48-94C4-04E814530632}" type="pres">
      <dgm:prSet presAssocID="{A8A43FC2-C3ED-416D-A40B-53833BC8A18F}" presName="spacer" presStyleCnt="0"/>
      <dgm:spPr/>
    </dgm:pt>
    <dgm:pt modelId="{83CDA37E-73AA-DB4B-BD36-62FA0FBBD1E0}" type="pres">
      <dgm:prSet presAssocID="{2B9E0121-43F7-48EB-BB44-E4678CA9683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2E517C9-1F19-F64F-8D81-562D60455D6B}" type="pres">
      <dgm:prSet presAssocID="{3905A1C8-13DF-4286-99F3-11DE8C08E88C}" presName="spacer" presStyleCnt="0"/>
      <dgm:spPr/>
    </dgm:pt>
    <dgm:pt modelId="{E4E94389-97D9-664C-BE33-F14EF558AD5D}" type="pres">
      <dgm:prSet presAssocID="{F6173A94-55CC-4618-AB20-A19EEE6199E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D09C004-1532-4613-A618-30E6C98761D7}" srcId="{9FD5266D-ACF9-43C0-9414-96BD1B069A34}" destId="{2B9E0121-43F7-48EB-BB44-E4678CA9683A}" srcOrd="1" destOrd="0" parTransId="{9AE5B303-60E4-475C-ACA6-113C9F090787}" sibTransId="{3905A1C8-13DF-4286-99F3-11DE8C08E88C}"/>
    <dgm:cxn modelId="{AD37EA19-AE88-4028-9419-5178F8EA7DC1}" srcId="{9FD5266D-ACF9-43C0-9414-96BD1B069A34}" destId="{A0D0A5C0-15D1-4702-9BAC-93CAB5706E28}" srcOrd="0" destOrd="0" parTransId="{B1E6237E-BF48-4946-8A9B-72F3447185F3}" sibTransId="{A8A43FC2-C3ED-416D-A40B-53833BC8A18F}"/>
    <dgm:cxn modelId="{5CAC3E1B-7445-A240-B942-44C2D0D656B1}" type="presOf" srcId="{9FD5266D-ACF9-43C0-9414-96BD1B069A34}" destId="{3D311229-D12A-FD4C-868C-83F3C2EE7AD5}" srcOrd="0" destOrd="0" presId="urn:microsoft.com/office/officeart/2005/8/layout/vList2"/>
    <dgm:cxn modelId="{B5918CA3-0275-AE48-AB9A-00BC47403124}" type="presOf" srcId="{F6173A94-55CC-4618-AB20-A19EEE6199EB}" destId="{E4E94389-97D9-664C-BE33-F14EF558AD5D}" srcOrd="0" destOrd="0" presId="urn:microsoft.com/office/officeart/2005/8/layout/vList2"/>
    <dgm:cxn modelId="{EDBAFFB8-D457-EC41-8D21-D45DA1F3EC20}" type="presOf" srcId="{2B9E0121-43F7-48EB-BB44-E4678CA9683A}" destId="{83CDA37E-73AA-DB4B-BD36-62FA0FBBD1E0}" srcOrd="0" destOrd="0" presId="urn:microsoft.com/office/officeart/2005/8/layout/vList2"/>
    <dgm:cxn modelId="{B6B1A7D6-21DF-9043-B96A-D99A54E6F4E8}" type="presOf" srcId="{A0D0A5C0-15D1-4702-9BAC-93CAB5706E28}" destId="{FBB948C1-C269-4340-A9D4-687A5E97A1EB}" srcOrd="0" destOrd="0" presId="urn:microsoft.com/office/officeart/2005/8/layout/vList2"/>
    <dgm:cxn modelId="{1B5D1FFC-B54E-4180-9148-36CA941B1698}" srcId="{9FD5266D-ACF9-43C0-9414-96BD1B069A34}" destId="{F6173A94-55CC-4618-AB20-A19EEE6199EB}" srcOrd="2" destOrd="0" parTransId="{22AAC8B6-EDB8-4E84-81FB-6723901B92F3}" sibTransId="{CD2C692A-7BE7-42C3-B69E-4D4F9D495E16}"/>
    <dgm:cxn modelId="{29E671FA-507F-C742-8DCA-6F642AC56702}" type="presParOf" srcId="{3D311229-D12A-FD4C-868C-83F3C2EE7AD5}" destId="{FBB948C1-C269-4340-A9D4-687A5E97A1EB}" srcOrd="0" destOrd="0" presId="urn:microsoft.com/office/officeart/2005/8/layout/vList2"/>
    <dgm:cxn modelId="{464CD81E-9E66-4448-A5F4-303D86DA21B4}" type="presParOf" srcId="{3D311229-D12A-FD4C-868C-83F3C2EE7AD5}" destId="{79423C39-5156-0B48-94C4-04E814530632}" srcOrd="1" destOrd="0" presId="urn:microsoft.com/office/officeart/2005/8/layout/vList2"/>
    <dgm:cxn modelId="{CC6CD523-D71B-9E4E-802A-6693B0892964}" type="presParOf" srcId="{3D311229-D12A-FD4C-868C-83F3C2EE7AD5}" destId="{83CDA37E-73AA-DB4B-BD36-62FA0FBBD1E0}" srcOrd="2" destOrd="0" presId="urn:microsoft.com/office/officeart/2005/8/layout/vList2"/>
    <dgm:cxn modelId="{A4B03883-C6EA-AB43-9257-51A06CED9BB8}" type="presParOf" srcId="{3D311229-D12A-FD4C-868C-83F3C2EE7AD5}" destId="{52E517C9-1F19-F64F-8D81-562D60455D6B}" srcOrd="3" destOrd="0" presId="urn:microsoft.com/office/officeart/2005/8/layout/vList2"/>
    <dgm:cxn modelId="{055EB186-0142-2943-AE01-A47D25E80B69}" type="presParOf" srcId="{3D311229-D12A-FD4C-868C-83F3C2EE7AD5}" destId="{E4E94389-97D9-664C-BE33-F14EF558AD5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B948C1-C269-4340-A9D4-687A5E97A1EB}">
      <dsp:nvSpPr>
        <dsp:cNvPr id="0" name=""/>
        <dsp:cNvSpPr/>
      </dsp:nvSpPr>
      <dsp:spPr>
        <a:xfrm>
          <a:off x="0" y="82186"/>
          <a:ext cx="5165436" cy="11547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Ecological traits are coordinated and adapt along environmental gradients – root economic spectrum</a:t>
          </a:r>
        </a:p>
      </dsp:txBody>
      <dsp:txXfrm>
        <a:off x="56372" y="138558"/>
        <a:ext cx="5052692" cy="1042045"/>
      </dsp:txXfrm>
    </dsp:sp>
    <dsp:sp modelId="{83CDA37E-73AA-DB4B-BD36-62FA0FBBD1E0}">
      <dsp:nvSpPr>
        <dsp:cNvPr id="0" name=""/>
        <dsp:cNvSpPr/>
      </dsp:nvSpPr>
      <dsp:spPr>
        <a:xfrm>
          <a:off x="0" y="1269747"/>
          <a:ext cx="5165436" cy="11547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Plants can dynamically change investment in roots and AMF symbiosis</a:t>
          </a:r>
        </a:p>
      </dsp:txBody>
      <dsp:txXfrm>
        <a:off x="56372" y="1326119"/>
        <a:ext cx="5052692" cy="1042045"/>
      </dsp:txXfrm>
    </dsp:sp>
    <dsp:sp modelId="{E4E94389-97D9-664C-BE33-F14EF558AD5D}">
      <dsp:nvSpPr>
        <dsp:cNvPr id="0" name=""/>
        <dsp:cNvSpPr/>
      </dsp:nvSpPr>
      <dsp:spPr>
        <a:xfrm>
          <a:off x="0" y="2485017"/>
          <a:ext cx="5165436" cy="11547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Lack of understanding of how fire disturbance affects this tradeoff</a:t>
          </a:r>
        </a:p>
      </dsp:txBody>
      <dsp:txXfrm>
        <a:off x="56372" y="2541389"/>
        <a:ext cx="5052692" cy="10420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tif>
</file>

<file path=ppt/media/image15.tif>
</file>

<file path=ppt/media/image16.tif>
</file>

<file path=ppt/media/image17.tif>
</file>

<file path=ppt/media/image18.tif>
</file>

<file path=ppt/media/image19.png>
</file>

<file path=ppt/media/image2.png>
</file>

<file path=ppt/media/image20.sv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1.png>
</file>

<file path=ppt/media/image35.png>
</file>

<file path=ppt/media/image37.png>
</file>

<file path=ppt/media/image4.jpe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A24C5-8C7C-0C4A-88BE-F5FAE5A7CAF8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EE71CA-28BC-5D42-BDFE-3515D4729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85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figure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E71CA-28BC-5D42-BDFE-3515D47292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88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Struggles: laptop kept crashing, roots too thick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E71CA-28BC-5D42-BDFE-3515D47292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17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much interesting to say here, it’s what we expected and that’s good to see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E71CA-28BC-5D42-BDFE-3515D47292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211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 expected </a:t>
            </a:r>
          </a:p>
          <a:p>
            <a:endParaRPr lang="en-US" dirty="0"/>
          </a:p>
          <a:p>
            <a:r>
              <a:rPr lang="en-US" dirty="0"/>
              <a:t>Maybe due to loss by </a:t>
            </a:r>
            <a:r>
              <a:rPr lang="en-US" dirty="0" err="1"/>
              <a:t>volatisation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E71CA-28BC-5D42-BDFE-3515D472926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46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Effect of fire on P reported to vary widely in the literature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E71CA-28BC-5D42-BDFE-3515D472926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07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Had to square </a:t>
            </a:r>
            <a:r>
              <a:rPr lang="en-US"/>
              <a:t>root data as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E71CA-28BC-5D42-BDFE-3515D472926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128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7B086-6BC6-71A3-6036-F882106EA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6212-38E2-E106-556A-B3118C521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1B31B-73DE-C582-DA78-B7FA1488B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DC4F4-9B4B-8AE5-385A-08C20775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E2802-B5D3-D67D-40CE-1C855E666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4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1D3F8-2607-9087-BAEA-8B6ED70C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3E2EC-B6BC-D877-2E33-EB4822C6F0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FDD02-BC0F-4EC0-A19B-1E96E1C7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020F5-5E84-5B40-4361-4E58C4909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91A3A-C601-11DB-9563-90C01D2A5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15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8D5467-58E7-5460-FC91-9D662B9E2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20B7D4-8CF6-88E3-7701-E66CACE373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41E4E-0535-1797-7EA5-6BD51525C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3CF5C-EB42-672E-257B-667B174F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34640-AC42-8002-038B-1210009FE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09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26A12-F050-208F-6698-754947AB5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FEB2B-8950-A6E0-0AA4-8DB2BCCBA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FC76F-AD9B-1F62-085E-6F94B7819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2DD95-9348-F9C8-9990-5B80A58EC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F5047-51F5-E6CB-208D-EBE87567A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66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D6AC0-9C9C-C053-E6F1-EE3BF2BE2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B46F2-6528-7E2F-2FD3-AB8DAAF51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FF57F-C76A-8D54-CC33-2E8EAA3B9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AE3DE-CABE-AF78-441C-27476A89C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7135F-7CD7-4B0B-64BE-8414D9C28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131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2ABDC-5259-253D-CE4F-1326AEF0B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EA263-9D95-3C54-5600-B019192D36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8FAF8D-BBA8-FC1A-D1B7-EDA0246A6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694C2-7F09-5D6E-BCBE-A6AB0A667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18670-2393-E4AC-588B-D22B9F92F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CC8964-112A-6C42-5B02-EAC5909AA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55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F604F-BF06-FB41-2D3B-863940C2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06411-7831-9D0F-CF92-C79FEE312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261B3-12EE-B625-F9D7-184207E41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155676-918E-3D58-16C0-83BCB888A3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2CF530-C9F9-FA70-EEBE-5FA450E6A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5DDF8D-7203-B989-ED33-C5343FA9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860B61-C9A1-78F3-5688-D64D6354B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46923B-E064-7004-73CE-9CA9128C1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721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B0CBA-6594-B9A2-03BE-F845BB0C1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603ACC-4D28-DB15-EFCD-795FE509F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B9EB73-275B-DA70-783C-7313EA64F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B3D76-D8D0-E5EC-8C70-B5644B09C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50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02207D-C2FA-584D-3032-A1AF9C77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AECDD7-97FB-B0EF-8E02-4747AA4D4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3B4A2-10E5-D50E-7AA5-A784D03D0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95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B894A-7901-2174-9CD5-D9E27389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3ACEC-F895-69F5-173B-FA2262B52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08E80-A93E-F66D-5252-749F551B8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8E866-0490-C419-7B83-19A1A47C4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92D6ED-0BC2-4F69-2727-4D0E8BD9F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BD8CD-E26C-EE38-81F0-48E4E6748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577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6DFA6-AF23-B576-2EB4-25EAAFCF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B3F443-EC81-8533-5BFE-6EA5D67A8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700993-7B00-ECB6-4CBB-9A39FEEF4D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84B66-024C-3270-DFD8-4775A8180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B1116-B8CB-FAD3-E375-01C2E39A9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EB0E2-22A4-0950-911A-14EA349A9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46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580B8D-5A66-EFE0-B68E-2F93C8444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FFBDB-9C70-7A4C-9DA8-0DF94A8FC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54861-674C-E78F-7FCB-8F2A20116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FFE5D-7BA7-4F4B-B92A-04E45BAAF7AE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22045-FE51-8F55-9D4F-DB1541C84C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16179-D3CA-D949-7446-7C55C230E7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4093-83D3-EF44-BCCB-D886395E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5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4_361CEEE8.xm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ree, outdoor, plant, forest&#10;&#10;Description automatically generated">
            <a:extLst>
              <a:ext uri="{FF2B5EF4-FFF2-40B4-BE49-F238E27FC236}">
                <a16:creationId xmlns:a16="http://schemas.microsoft.com/office/drawing/2014/main" id="{EAF7A5DD-E641-183C-2C9E-4DAE7E51C8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9BF7F6-6083-6E1C-32D8-722887212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500" b="1" i="0" u="none" strike="noStrike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The impact of fire frequency on the root economic spectrum of herbaceous plants</a:t>
            </a:r>
            <a:endParaRPr lang="en-US" sz="25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367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ceramic ware, porcelain&#10;&#10;Description automatically generated">
            <a:extLst>
              <a:ext uri="{FF2B5EF4-FFF2-40B4-BE49-F238E27FC236}">
                <a16:creationId xmlns:a16="http://schemas.microsoft.com/office/drawing/2014/main" id="{AE55C0D7-2429-7D5F-901E-8B75FE98C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24F3DC-A913-3515-46C6-890D1BB40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Methodological challenges – quantifying mycorrhizal colonisation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357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some water splashing&#10;&#10;Description automatically generated with low confidence">
            <a:extLst>
              <a:ext uri="{FF2B5EF4-FFF2-40B4-BE49-F238E27FC236}">
                <a16:creationId xmlns:a16="http://schemas.microsoft.com/office/drawing/2014/main" id="{8A76EB61-A388-F67E-827C-AADB550008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DA45A3-4D1D-2C78-F647-F413E5835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Staining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599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EAD5C1A-7040-031B-BC9A-740C5E8257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80968-7F2F-CBC0-9FC0-0CD8B46BD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Mycorrhizal or pathogenic?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3435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spider web&#10;&#10;Description automatically generated with medium confidence">
            <a:extLst>
              <a:ext uri="{FF2B5EF4-FFF2-40B4-BE49-F238E27FC236}">
                <a16:creationId xmlns:a16="http://schemas.microsoft.com/office/drawing/2014/main" id="{AE159055-12FB-5DBB-8286-CBCB0532B0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5E7E98-0A5C-82C5-8E9C-4366DF7A6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Spider Roots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418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4F7334FE-8193-B25C-5711-1CD16BFF4D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78FF7-2D1F-BB8A-3598-E2C2FC0CD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Identifying a diverse range of AMF structures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444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77BEC-98B8-FFAE-0E38-9413986FF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and Discussion</a:t>
            </a:r>
          </a:p>
        </p:txBody>
      </p:sp>
      <p:pic>
        <p:nvPicPr>
          <p:cNvPr id="7" name="Graphic 6" descr="Bar chart">
            <a:extLst>
              <a:ext uri="{FF2B5EF4-FFF2-40B4-BE49-F238E27FC236}">
                <a16:creationId xmlns:a16="http://schemas.microsoft.com/office/drawing/2014/main" id="{33D76987-CE0B-148B-550C-8052E0DFAD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81382" y="557189"/>
            <a:ext cx="4629236" cy="462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335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DA56A-D2D0-1C75-7ED4-D67C3F776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50" y="2041999"/>
            <a:ext cx="4003306" cy="1182464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Positive correlation between fire frequency and light availability to herbs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D9D5BC-5D99-F151-807D-1BA61AFEC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635" y="804672"/>
            <a:ext cx="5248800" cy="5248800"/>
          </a:xfrm>
          <a:prstGeom prst="rect">
            <a:avLst/>
          </a:prstGeom>
          <a:effectLst/>
        </p:spPr>
      </p:pic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43C6EB49-0150-7EE9-34C1-E5BF54309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25684" y="-468884"/>
            <a:ext cx="3168498" cy="221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929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D75F-D007-0221-468D-B6CA02B63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257" y="1194273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1200" dirty="0">
                <a:latin typeface="+mj-lt"/>
                <a:ea typeface="+mj-ea"/>
                <a:cs typeface="+mj-cs"/>
              </a:rPr>
              <a:t>Increasing fire frequency is associated with decreased soil inorganic nitrogen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1E17E1-7F7C-9632-68F2-209C85664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5743" y="807593"/>
            <a:ext cx="5239568" cy="5239568"/>
          </a:xfrm>
          <a:prstGeom prst="rect">
            <a:avLst/>
          </a:prstGeom>
          <a:effectLst/>
        </p:spPr>
      </p:pic>
      <p:pic>
        <p:nvPicPr>
          <p:cNvPr id="6" name="Content Placeholder 5" descr="Logo&#10;&#10;Description automatically generated with medium confidence">
            <a:extLst>
              <a:ext uri="{FF2B5EF4-FFF2-40B4-BE49-F238E27FC236}">
                <a16:creationId xmlns:a16="http://schemas.microsoft.com/office/drawing/2014/main" id="{9192CFF8-537B-29D3-9FBB-D886672F02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-460468" y="-573190"/>
            <a:ext cx="3584097" cy="2508868"/>
          </a:xfrm>
        </p:spPr>
      </p:pic>
      <p:pic>
        <p:nvPicPr>
          <p:cNvPr id="9" name="Picture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7B17E30-AD81-3EFC-A634-226141FBC3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257" y="2999546"/>
            <a:ext cx="4183878" cy="1802286"/>
          </a:xfrm>
          <a:prstGeom prst="rect">
            <a:avLst/>
          </a:prstGeom>
        </p:spPr>
      </p:pic>
      <p:pic>
        <p:nvPicPr>
          <p:cNvPr id="12" name="Picture 11" descr="Chart, scatter chart, box and whisker chart&#10;&#10;Description automatically generated">
            <a:extLst>
              <a:ext uri="{FF2B5EF4-FFF2-40B4-BE49-F238E27FC236}">
                <a16:creationId xmlns:a16="http://schemas.microsoft.com/office/drawing/2014/main" id="{CBF9D33B-9B29-C7D1-0113-C2CE5D4A08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713" y="4984784"/>
            <a:ext cx="42545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86583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896C4BE-1194-0A88-554E-BA273A9CA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24482"/>
            <a:ext cx="4183878" cy="1802286"/>
          </a:xfrm>
          <a:prstGeom prst="rect">
            <a:avLst/>
          </a:prstGeom>
        </p:spPr>
      </p:pic>
      <p:pic>
        <p:nvPicPr>
          <p:cNvPr id="5" name="Picture 4" descr="Chart, scatter chart, box and whisker chart&#10;&#10;Description automatically generated">
            <a:extLst>
              <a:ext uri="{FF2B5EF4-FFF2-40B4-BE49-F238E27FC236}">
                <a16:creationId xmlns:a16="http://schemas.microsoft.com/office/drawing/2014/main" id="{F6CB283A-182D-1ABE-65B5-CCEF80FEE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1017" y="3247119"/>
            <a:ext cx="8124077" cy="2982870"/>
          </a:xfrm>
          <a:prstGeom prst="rect">
            <a:avLst/>
          </a:prstGeom>
        </p:spPr>
      </p:pic>
      <p:pic>
        <p:nvPicPr>
          <p:cNvPr id="6" name="Content Placeholder 5" descr="Logo&#10;&#10;Description automatically generated with medium confidence">
            <a:extLst>
              <a:ext uri="{FF2B5EF4-FFF2-40B4-BE49-F238E27FC236}">
                <a16:creationId xmlns:a16="http://schemas.microsoft.com/office/drawing/2014/main" id="{694FFE3F-667B-D2EB-74ED-50E0968D55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-460468" y="-573190"/>
            <a:ext cx="3584097" cy="2508868"/>
          </a:xfrm>
        </p:spPr>
      </p:pic>
    </p:spTree>
    <p:extLst>
      <p:ext uri="{BB962C8B-B14F-4D97-AF65-F5344CB8AC3E}">
        <p14:creationId xmlns:p14="http://schemas.microsoft.com/office/powerpoint/2010/main" val="1103991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FEEC2-1CC9-39C3-6271-9296D224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70" y="1097006"/>
            <a:ext cx="3584097" cy="626434"/>
          </a:xfrm>
        </p:spPr>
        <p:txBody>
          <a:bodyPr>
            <a:normAutofit/>
          </a:bodyPr>
          <a:lstStyle/>
          <a:p>
            <a:r>
              <a:rPr lang="en-US" sz="2400" dirty="0"/>
              <a:t>B</a:t>
            </a:r>
            <a:r>
              <a:rPr lang="en-US" sz="2400" kern="1200" dirty="0">
                <a:latin typeface="+mj-lt"/>
                <a:ea typeface="+mj-ea"/>
                <a:cs typeface="+mj-cs"/>
              </a:rPr>
              <a:t>ut increased phosphorous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2652147D-39F9-D58C-5440-28DDFA81C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743" y="807593"/>
            <a:ext cx="5239568" cy="5239568"/>
          </a:xfrm>
          <a:prstGeom prst="rect">
            <a:avLst/>
          </a:prstGeom>
          <a:effectLst/>
        </p:spPr>
      </p:pic>
      <p:pic>
        <p:nvPicPr>
          <p:cNvPr id="7" name="Content Placeholder 5" descr="Logo&#10;&#10;Description automatically generated with medium confidence">
            <a:extLst>
              <a:ext uri="{FF2B5EF4-FFF2-40B4-BE49-F238E27FC236}">
                <a16:creationId xmlns:a16="http://schemas.microsoft.com/office/drawing/2014/main" id="{80E48CA6-5102-7397-265C-7E693D4894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60468" y="-573190"/>
            <a:ext cx="3584097" cy="250886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5099C3F-BF2B-E1CE-8994-3AAE02D5013D}"/>
              </a:ext>
            </a:extLst>
          </p:cNvPr>
          <p:cNvSpPr txBox="1"/>
          <p:nvPr/>
        </p:nvSpPr>
        <p:spPr>
          <a:xfrm>
            <a:off x="864009" y="6578069"/>
            <a:ext cx="19723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Mean response ratio (%)</a:t>
            </a:r>
          </a:p>
        </p:txBody>
      </p:sp>
    </p:spTree>
    <p:extLst>
      <p:ext uri="{BB962C8B-B14F-4D97-AF65-F5344CB8AC3E}">
        <p14:creationId xmlns:p14="http://schemas.microsoft.com/office/powerpoint/2010/main" val="4223821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B2740-8E8E-D0D1-089C-471A45B81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384"/>
            <a:ext cx="5538537" cy="1325563"/>
          </a:xfrm>
        </p:spPr>
        <p:txBody>
          <a:bodyPr/>
          <a:lstStyle/>
          <a:p>
            <a:r>
              <a:rPr lang="en-US" dirty="0"/>
              <a:t>Theoretical Background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826DBB10-B367-0389-A98D-BFFA0C6D8B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3283515"/>
              </p:ext>
            </p:extLst>
          </p:nvPr>
        </p:nvGraphicFramePr>
        <p:xfrm>
          <a:off x="838200" y="1356164"/>
          <a:ext cx="5165436" cy="3694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8599282-EB7A-2580-6E9E-C02D768CC2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0647" y="449847"/>
            <a:ext cx="5041900" cy="2108200"/>
          </a:xfrm>
          <a:prstGeom prst="rect">
            <a:avLst/>
          </a:prstGeom>
        </p:spPr>
      </p:pic>
      <p:pic>
        <p:nvPicPr>
          <p:cNvPr id="16" name="Picture 1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BA550FB-2344-1634-2927-9E89A8B495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18300" y="3166232"/>
            <a:ext cx="4635500" cy="2032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2236DFF-D0A7-8AAE-D3CB-6C949A0BB7E2}"/>
              </a:ext>
            </a:extLst>
          </p:cNvPr>
          <p:cNvSpPr txBox="1"/>
          <p:nvPr/>
        </p:nvSpPr>
        <p:spPr>
          <a:xfrm>
            <a:off x="1102935" y="5530632"/>
            <a:ext cx="98975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“(((TS=("root economic </a:t>
            </a:r>
            <a:r>
              <a:rPr lang="en-US" i="1" dirty="0" err="1"/>
              <a:t>spectr</a:t>
            </a:r>
            <a:r>
              <a:rPr lang="en-US" i="1" dirty="0"/>
              <a:t>*" AND "fire")) OR TS=("collaboration conservation gradient" AND "fire")) </a:t>
            </a:r>
          </a:p>
          <a:p>
            <a:r>
              <a:rPr lang="en-US" i="1" dirty="0"/>
              <a:t>OR TS=("root allocation mycorrhiza*" AND "fire"))</a:t>
            </a:r>
            <a:r>
              <a:rPr lang="en-US" dirty="0"/>
              <a:t>” gives 0 results on Web of Science, All Databases</a:t>
            </a:r>
          </a:p>
        </p:txBody>
      </p:sp>
    </p:spTree>
    <p:extLst>
      <p:ext uri="{BB962C8B-B14F-4D97-AF65-F5344CB8AC3E}">
        <p14:creationId xmlns:p14="http://schemas.microsoft.com/office/powerpoint/2010/main" val="4241624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4FDD1FF-2FCD-34AE-83B6-CFDA0C395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590" y="1935678"/>
            <a:ext cx="4597400" cy="170180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BB4DDA9-9F94-5C50-A4B6-02595C6864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5" t="851" b="2967"/>
          <a:stretch/>
        </p:blipFill>
        <p:spPr>
          <a:xfrm>
            <a:off x="6649454" y="500175"/>
            <a:ext cx="4316034" cy="5857700"/>
          </a:xfrm>
          <a:prstGeom prst="rect">
            <a:avLst/>
          </a:prstGeom>
        </p:spPr>
      </p:pic>
      <p:pic>
        <p:nvPicPr>
          <p:cNvPr id="6" name="Content Placeholder 5" descr="Logo&#10;&#10;Description automatically generated with medium confidence">
            <a:extLst>
              <a:ext uri="{FF2B5EF4-FFF2-40B4-BE49-F238E27FC236}">
                <a16:creationId xmlns:a16="http://schemas.microsoft.com/office/drawing/2014/main" id="{2EECFAD2-83B5-BEFD-B855-6D3BC0F5E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-460468" y="-573190"/>
            <a:ext cx="3584097" cy="2508868"/>
          </a:xfrm>
        </p:spPr>
      </p:pic>
    </p:spTree>
    <p:extLst>
      <p:ext uri="{BB962C8B-B14F-4D97-AF65-F5344CB8AC3E}">
        <p14:creationId xmlns:p14="http://schemas.microsoft.com/office/powerpoint/2010/main" val="933563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DA56A-D2D0-1C75-7ED4-D67C3F776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608" y="1077848"/>
            <a:ext cx="3494341" cy="1468673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Non-legume forbs seem to be colonized less than other functional groups, but non-significant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B675E9-7C54-C2A5-3DC7-97B3DCEBC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635" y="804672"/>
            <a:ext cx="5248656" cy="5248656"/>
          </a:xfrm>
          <a:prstGeom prst="rect">
            <a:avLst/>
          </a:prstGeom>
          <a:effectLst/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0A816E40-9129-C023-CFA7-F3A0B994C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5712" y="-532004"/>
            <a:ext cx="3348841" cy="234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7039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E8C21-67DB-C28A-2D3A-6178A3B40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7" y="1226128"/>
            <a:ext cx="3494341" cy="1172094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 observable relationship when all species considered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7A061EBC-6E83-BC75-E56F-92CF70515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712" y="-532014"/>
            <a:ext cx="3348841" cy="2344189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2AF2C21-CADA-75F4-57A9-76BAD6FBC0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56768" y="707913"/>
            <a:ext cx="5509996" cy="5509996"/>
          </a:xfrm>
        </p:spPr>
      </p:pic>
    </p:spTree>
    <p:extLst>
      <p:ext uri="{BB962C8B-B14F-4D97-AF65-F5344CB8AC3E}">
        <p14:creationId xmlns:p14="http://schemas.microsoft.com/office/powerpoint/2010/main" val="3827914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3CB53-E371-E917-EA24-4FB5AE907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1175532"/>
            <a:ext cx="3505495" cy="63665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1200" dirty="0">
                <a:latin typeface="+mj-lt"/>
                <a:ea typeface="+mj-ea"/>
                <a:cs typeface="+mj-cs"/>
              </a:rPr>
              <a:t>But positive within grasses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2577BB3-E7FE-54A9-034E-6F3ADA83F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endParaRPr lang="en-US" sz="20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8F25D60-11D2-CEBF-D74F-294AAFEA1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743" y="807593"/>
            <a:ext cx="5239568" cy="5239568"/>
          </a:xfrm>
          <a:prstGeom prst="rect">
            <a:avLst/>
          </a:prstGeom>
          <a:effectLst/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EBDDF565-ED79-2393-1875-36DFEF397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5712" y="-532004"/>
            <a:ext cx="3348841" cy="234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1637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3CB53-E371-E917-EA24-4FB5AE907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31" y="2240352"/>
            <a:ext cx="3505495" cy="31241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and positive relationship in both species with enough samples</a:t>
            </a:r>
            <a:endParaRPr lang="en-US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4C9D0E-7D53-9291-CC14-BC770B734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7899" y="629748"/>
            <a:ext cx="5595257" cy="5595257"/>
          </a:xfrm>
          <a:prstGeom prst="rect">
            <a:avLst/>
          </a:prstGeo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94C72CCE-D084-F157-0DC6-EE7619869E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5712" y="-532004"/>
            <a:ext cx="3348841" cy="234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519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709DA-66F5-5FA9-2A63-341D3FB9C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916" y="1712662"/>
            <a:ext cx="3216442" cy="1325563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Relationship between fire frequency and AMF colonisation is complex and poorly understood</a:t>
            </a:r>
          </a:p>
        </p:txBody>
      </p:sp>
      <p:pic>
        <p:nvPicPr>
          <p:cNvPr id="4" name="Picture 3" descr="Chart&#10;&#10;Description automatically generated with medium confidence">
            <a:extLst>
              <a:ext uri="{FF2B5EF4-FFF2-40B4-BE49-F238E27FC236}">
                <a16:creationId xmlns:a16="http://schemas.microsoft.com/office/drawing/2014/main" id="{C63ED2E2-7C2D-1738-30F2-34E3FD66C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705" y="388235"/>
            <a:ext cx="5097379" cy="52402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52EEC8-D6FD-A9F8-6120-F5E3F8938C2E}"/>
              </a:ext>
            </a:extLst>
          </p:cNvPr>
          <p:cNvSpPr txBox="1"/>
          <p:nvPr/>
        </p:nvSpPr>
        <p:spPr>
          <a:xfrm>
            <a:off x="429127" y="5956757"/>
            <a:ext cx="113337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effectLst/>
              </a:rPr>
              <a:t>Dove NC, Hart SC</a:t>
            </a:r>
            <a:r>
              <a:rPr lang="en-GB" dirty="0">
                <a:effectLst/>
              </a:rPr>
              <a:t>. </a:t>
            </a:r>
            <a:r>
              <a:rPr lang="en-GB" b="1" dirty="0">
                <a:effectLst/>
              </a:rPr>
              <a:t>2017</a:t>
            </a:r>
            <a:r>
              <a:rPr lang="en-GB" dirty="0">
                <a:effectLst/>
              </a:rPr>
              <a:t>. Fire Reduces Fungal Species Richness and In Situ Mycorrhizal Colonization: A Meta-Analysis. </a:t>
            </a:r>
            <a:r>
              <a:rPr lang="en-GB" i="1" dirty="0">
                <a:effectLst/>
              </a:rPr>
              <a:t>Fire Ecology</a:t>
            </a:r>
            <a:r>
              <a:rPr lang="en-GB" dirty="0">
                <a:effectLst/>
              </a:rPr>
              <a:t> </a:t>
            </a:r>
            <a:r>
              <a:rPr lang="en-GB" b="1" dirty="0">
                <a:effectLst/>
              </a:rPr>
              <a:t>13</a:t>
            </a:r>
            <a:r>
              <a:rPr lang="en-GB" dirty="0">
                <a:effectLst/>
              </a:rPr>
              <a:t>: 37–65.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6CB75085-FC75-B3FA-2107-776D60A84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5712" y="-532004"/>
            <a:ext cx="3348841" cy="234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9055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EA724-E026-38E6-A823-1930DF6E6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280" y="2545152"/>
            <a:ext cx="3505495" cy="1622321"/>
          </a:xfrm>
        </p:spPr>
        <p:txBody>
          <a:bodyPr>
            <a:normAutofit fontScale="90000"/>
          </a:bodyPr>
          <a:lstStyle/>
          <a:p>
            <a:r>
              <a:rPr lang="en-US" sz="3400" dirty="0"/>
              <a:t>No significant correlation between root diameter and fire frequency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C5393B15-97B9-4BEF-FB52-204DABA4C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712" y="-532004"/>
            <a:ext cx="3348841" cy="23441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EAC605-7E0C-52AB-AA21-45D849EF8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582" y="610665"/>
            <a:ext cx="5686306" cy="568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448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1F7FF-19D6-FE1C-7616-D54DFDE87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FDF4BBE-1D33-B099-94B0-53161065D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0990" y="2013076"/>
            <a:ext cx="4419600" cy="17145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0835F2-7E0E-0FD7-A16D-55A47158C356}"/>
              </a:ext>
            </a:extLst>
          </p:cNvPr>
          <p:cNvSpPr txBox="1"/>
          <p:nvPr/>
        </p:nvSpPr>
        <p:spPr>
          <a:xfrm>
            <a:off x="1682416" y="4049964"/>
            <a:ext cx="48567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rgbClr val="1C1D1E"/>
                </a:solidFill>
                <a:effectLst/>
                <a:latin typeface="Open Sans" panose="020B0606030504020204" pitchFamily="34" charset="0"/>
              </a:rPr>
              <a:t>“Root parameters remained constant regardless of fire history but responded to variations in vegetation structure and soil properties”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429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7CC46-3A0F-CD94-2D87-DB06F5932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47" y="1941599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1200" dirty="0">
                <a:latin typeface="+mj-lt"/>
                <a:ea typeface="+mj-ea"/>
                <a:cs typeface="+mj-cs"/>
              </a:rPr>
              <a:t>Positive relationship between root tissue density and fire frequency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93F630A-3C64-44BB-081F-3C1FD0172A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44694" y="755304"/>
            <a:ext cx="5541667" cy="5541667"/>
          </a:xfr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BECBCD41-1490-C0CE-D3F4-55E16710E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15712" y="-532004"/>
            <a:ext cx="3348841" cy="234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7831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B23FD-D19F-5533-8689-4E0BDB48B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14" y="2078925"/>
            <a:ext cx="3505495" cy="1622321"/>
          </a:xfrm>
        </p:spPr>
        <p:txBody>
          <a:bodyPr>
            <a:normAutofit/>
          </a:bodyPr>
          <a:lstStyle/>
          <a:p>
            <a:r>
              <a:rPr lang="en-US" sz="2400" dirty="0"/>
              <a:t>No correlation for SRL as a whole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4D251FF-C3E5-EA37-80F3-7A9850095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712" y="-532004"/>
            <a:ext cx="3348841" cy="23441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B4EA45-AC30-ABFD-9FD2-DFB57977A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945" y="613123"/>
            <a:ext cx="5690619" cy="569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0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9B436-B904-3626-E7CD-3A824990A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Study Site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235CBC-B20D-AD4C-ABE1-C5422FDFD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/>
              <a:t>Controlled burns since 1960s</a:t>
            </a:r>
          </a:p>
          <a:p>
            <a:pPr marL="0" indent="0">
              <a:buNone/>
            </a:pPr>
            <a:endParaRPr lang="en-US" sz="2000"/>
          </a:p>
          <a:p>
            <a:r>
              <a:rPr lang="en-US" sz="2000"/>
              <a:t>12 burn unit sites, 6 fire frequencies</a:t>
            </a:r>
          </a:p>
          <a:p>
            <a:endParaRPr lang="en-US" sz="2000"/>
          </a:p>
          <a:p>
            <a:r>
              <a:rPr lang="en-US" sz="2000"/>
              <a:t>Lots of juicy data</a:t>
            </a:r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Map&#10;&#10;Description automatically generated">
            <a:extLst>
              <a:ext uri="{FF2B5EF4-FFF2-40B4-BE49-F238E27FC236}">
                <a16:creationId xmlns:a16="http://schemas.microsoft.com/office/drawing/2014/main" id="{D928360F-0339-BE03-A74F-4BE97C174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5862" y="1102411"/>
            <a:ext cx="6019331" cy="464993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3444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EC881-6EEC-7C17-0C58-9D72F7BE9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6" y="1718912"/>
            <a:ext cx="4244439" cy="1445393"/>
          </a:xfrm>
        </p:spPr>
        <p:txBody>
          <a:bodyPr>
            <a:normAutofit/>
          </a:bodyPr>
          <a:lstStyle/>
          <a:p>
            <a:r>
              <a:rPr lang="en-US" sz="2400" dirty="0"/>
              <a:t>But negative correlation when we only include grasses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4B74E5-3E4A-2083-0ED9-68E59DA82685}"/>
              </a:ext>
            </a:extLst>
          </p:cNvPr>
          <p:cNvSpPr/>
          <p:nvPr/>
        </p:nvSpPr>
        <p:spPr>
          <a:xfrm>
            <a:off x="4726379" y="-83127"/>
            <a:ext cx="7535092" cy="703019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E9322-9A85-9DD8-4F35-C93CDBE49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7025" y="315489"/>
            <a:ext cx="6227022" cy="6227022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38A3A51C-08A0-C578-A7FF-BC8C2AC7A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5712" y="-532004"/>
            <a:ext cx="3348841" cy="234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497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C6191-D47C-D677-127B-F074640DDA97}"/>
              </a:ext>
            </a:extLst>
          </p:cNvPr>
          <p:cNvSpPr/>
          <p:nvPr/>
        </p:nvSpPr>
        <p:spPr>
          <a:xfrm>
            <a:off x="4726379" y="-83127"/>
            <a:ext cx="7535092" cy="703019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9D514E5-1232-3B6A-0119-B686781D14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2366" y="428949"/>
            <a:ext cx="6063926" cy="6063926"/>
          </a:xfrm>
        </p:spPr>
      </p:pic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9E8C29D-C06E-6AC7-0FB1-021D2E0D2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5712" y="-532004"/>
            <a:ext cx="3348841" cy="234418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AE7B5C7-FCBF-17B2-C465-3A05EF5AA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6" y="1718913"/>
            <a:ext cx="4244439" cy="1589772"/>
          </a:xfrm>
        </p:spPr>
        <p:txBody>
          <a:bodyPr>
            <a:normAutofit/>
          </a:bodyPr>
          <a:lstStyle/>
          <a:p>
            <a:r>
              <a:rPr lang="en-US" sz="2400" dirty="0"/>
              <a:t>No observable correlation between number of root tips and fire frequency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05BA81-FFC8-F57B-340E-4ABFB3EAE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2367" y="428949"/>
            <a:ext cx="6063926" cy="606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4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C6191-D47C-D677-127B-F074640DDA97}"/>
              </a:ext>
            </a:extLst>
          </p:cNvPr>
          <p:cNvSpPr/>
          <p:nvPr/>
        </p:nvSpPr>
        <p:spPr>
          <a:xfrm>
            <a:off x="4726379" y="-83127"/>
            <a:ext cx="7535092" cy="703019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9E8C29D-C06E-6AC7-0FB1-021D2E0D2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5712" y="-522768"/>
            <a:ext cx="3348841" cy="234418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AE7B5C7-FCBF-17B2-C465-3A05EF5AA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6" y="1718913"/>
            <a:ext cx="4244439" cy="1373204"/>
          </a:xfrm>
        </p:spPr>
        <p:txBody>
          <a:bodyPr>
            <a:noAutofit/>
          </a:bodyPr>
          <a:lstStyle/>
          <a:p>
            <a:r>
              <a:rPr lang="en-US" sz="2400" dirty="0"/>
              <a:t>No observable correlation between branching frequency and fire frequency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878421-9D3E-88E9-569E-11E863511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5514" y="228600"/>
            <a:ext cx="6400800" cy="6400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80563D-2F4B-DF74-AC51-ED22D5E7E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5514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624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AF9DC268-2E8B-0550-42B1-85BD5B6D9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234950"/>
            <a:ext cx="12163106" cy="637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1184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D4B37-9639-74F6-F380-86CB9C5F0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43103-52F0-F1AA-AE08-758705563D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AMF colonisation show a positive correlation with fire frequency in grasses, but other functional groups do not? Possibly to do with nodules in legumes?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1323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CE0D8-4977-DFBC-A45C-4594D758D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736273" cy="1325563"/>
          </a:xfrm>
        </p:spPr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FD48E-6124-CF0E-1DE5-BD2BFA186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885"/>
            <a:ext cx="10515600" cy="523373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Quite basic linear regressions for all tests – any more interesting way to investigate the relationships?</a:t>
            </a:r>
          </a:p>
          <a:p>
            <a:r>
              <a:rPr lang="en-US" dirty="0"/>
              <a:t>Is it worth including a wider range of physiological root traits in my analyses?</a:t>
            </a:r>
          </a:p>
          <a:p>
            <a:r>
              <a:rPr lang="en-US" dirty="0"/>
              <a:t>Is it worth including more soil nutrients that have less relevance to AMF colonisation? (Ca, K </a:t>
            </a:r>
            <a:r>
              <a:rPr lang="en-US" dirty="0" err="1"/>
              <a:t>e.t.c</a:t>
            </a:r>
            <a:r>
              <a:rPr lang="en-US" dirty="0"/>
              <a:t>?)</a:t>
            </a:r>
          </a:p>
          <a:p>
            <a:r>
              <a:rPr lang="en-US" dirty="0"/>
              <a:t>How should I combat the linear models predicting negative values? Transform the data? Use a non-linear model?</a:t>
            </a:r>
          </a:p>
          <a:p>
            <a:r>
              <a:rPr lang="en-US" dirty="0"/>
              <a:t>How could I measure the root tissue density and average diameter of the very large tree roots? Is this worthwhile?</a:t>
            </a:r>
          </a:p>
          <a:p>
            <a:r>
              <a:rPr lang="en-US" dirty="0"/>
              <a:t>How do I account for one species (</a:t>
            </a:r>
            <a:r>
              <a:rPr lang="en-US" i="1" dirty="0" err="1"/>
              <a:t>Amphicarpa</a:t>
            </a:r>
            <a:r>
              <a:rPr lang="en-US" i="1" dirty="0"/>
              <a:t> </a:t>
            </a:r>
            <a:r>
              <a:rPr lang="en-US" i="1" dirty="0" err="1"/>
              <a:t>bracteata</a:t>
            </a:r>
            <a:r>
              <a:rPr lang="en-US" dirty="0"/>
              <a:t>), having root nodules, and therefore obtaining its own nitrogen without AMF?</a:t>
            </a:r>
          </a:p>
          <a:p>
            <a:r>
              <a:rPr lang="en-US" dirty="0"/>
              <a:t>Does microbial geochemical cycling make organic N available from inorganic N?</a:t>
            </a:r>
          </a:p>
          <a:p>
            <a:r>
              <a:rPr lang="en-US" dirty="0"/>
              <a:t>Haven’t accounted for phenotypic plasticity / natural selection</a:t>
            </a:r>
          </a:p>
        </p:txBody>
      </p:sp>
    </p:spTree>
    <p:extLst>
      <p:ext uri="{BB962C8B-B14F-4D97-AF65-F5344CB8AC3E}">
        <p14:creationId xmlns:p14="http://schemas.microsoft.com/office/powerpoint/2010/main" val="1445977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74685-731B-9C88-71AE-A55432758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855" y="1524000"/>
            <a:ext cx="1965036" cy="1325563"/>
          </a:xfrm>
        </p:spPr>
        <p:txBody>
          <a:bodyPr/>
          <a:lstStyle/>
          <a:p>
            <a:pPr algn="ctr"/>
            <a:r>
              <a:rPr lang="en-US" dirty="0"/>
              <a:t>Thanks Jovana!</a:t>
            </a:r>
          </a:p>
        </p:txBody>
      </p:sp>
      <p:pic>
        <p:nvPicPr>
          <p:cNvPr id="13" name="Picture 12" descr="Qr code&#10;&#10;Description automatically generated">
            <a:extLst>
              <a:ext uri="{FF2B5EF4-FFF2-40B4-BE49-F238E27FC236}">
                <a16:creationId xmlns:a16="http://schemas.microsoft.com/office/drawing/2014/main" id="{C67E67B0-4D06-A0FE-80D6-F1D16A408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873" y="3429000"/>
            <a:ext cx="1905000" cy="1905000"/>
          </a:xfrm>
          <a:prstGeom prst="rect">
            <a:avLst/>
          </a:prstGeom>
        </p:spPr>
      </p:pic>
      <p:pic>
        <p:nvPicPr>
          <p:cNvPr id="17" name="Picture 1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EEFF964-3E2E-B508-59F4-E4EED2711A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6"/>
          <a:stretch/>
        </p:blipFill>
        <p:spPr>
          <a:xfrm>
            <a:off x="2983832" y="221784"/>
            <a:ext cx="8624819" cy="641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831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43BF77D-FD6A-50F3-88C3-C6D7EA2DF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" y="178129"/>
            <a:ext cx="12282459" cy="644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571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A025-9468-1AB8-658D-A8820E0A0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– Environmental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BD6E7-AE90-FF73-D334-BDAAFDC4EE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1755775"/>
          </a:xfrm>
        </p:spPr>
        <p:txBody>
          <a:bodyPr/>
          <a:lstStyle/>
          <a:p>
            <a:r>
              <a:rPr lang="en-US" dirty="0"/>
              <a:t>Soil nitrogen, soil phosphorous and light uptake</a:t>
            </a:r>
          </a:p>
        </p:txBody>
      </p:sp>
      <p:sp>
        <p:nvSpPr>
          <p:cNvPr id="4" name="AutoShape 2" descr="CSV Format Svg Png Icon Free Download (#409133) - OnlineWebFonts.COM">
            <a:extLst>
              <a:ext uri="{FF2B5EF4-FFF2-40B4-BE49-F238E27FC236}">
                <a16:creationId xmlns:a16="http://schemas.microsoft.com/office/drawing/2014/main" id="{CCCC0EC1-D3F8-722A-97DB-3EC89AC25C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CSV Format Svg Png Icon Free Download (#409133) - OnlineWebFonts.COM">
            <a:extLst>
              <a:ext uri="{FF2B5EF4-FFF2-40B4-BE49-F238E27FC236}">
                <a16:creationId xmlns:a16="http://schemas.microsoft.com/office/drawing/2014/main" id="{531AAC82-8F41-EF68-00D4-4221C59DAC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60" name="Picture 12" descr="Mod Sun Rays PNG, SVG Clip art for Web - Download Clip Art, PNG Icon Arts">
            <a:extLst>
              <a:ext uri="{FF2B5EF4-FFF2-40B4-BE49-F238E27FC236}">
                <a16:creationId xmlns:a16="http://schemas.microsoft.com/office/drawing/2014/main" id="{D53365A7-F765-DD0F-E6E1-951D1C956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766" y="1172405"/>
            <a:ext cx="7725731" cy="6490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reen csv icon - Free green file icons">
            <a:extLst>
              <a:ext uri="{FF2B5EF4-FFF2-40B4-BE49-F238E27FC236}">
                <a16:creationId xmlns:a16="http://schemas.microsoft.com/office/drawing/2014/main" id="{8A7858B0-DD11-EC22-2C31-AD2BB349A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557" y="2703512"/>
            <a:ext cx="1436255" cy="143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icture containing dark, silhouette&#10;&#10;Description automatically generated">
            <a:extLst>
              <a:ext uri="{FF2B5EF4-FFF2-40B4-BE49-F238E27FC236}">
                <a16:creationId xmlns:a16="http://schemas.microsoft.com/office/drawing/2014/main" id="{FD8AB096-DFAC-5F38-2567-421C9C379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912" y="2844800"/>
            <a:ext cx="50165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89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D192B-E550-8606-0EA2-CC24A0A03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sz="3700" dirty="0"/>
              <a:t>Methods – Experimental Dataset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D54798-FE4C-C455-C90A-71BE17BB5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 dirty="0"/>
              <a:t>Measured all roots traits</a:t>
            </a:r>
          </a:p>
          <a:p>
            <a:r>
              <a:rPr lang="en-US" sz="2000" dirty="0"/>
              <a:t>8 different species, 17 total samples (maximum 6 for a single species), 6 different fire frequencies (maximum 4 for a single species)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2494302F-195F-C3FF-F548-0EA4866BA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743" y="807593"/>
            <a:ext cx="5239568" cy="523956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21181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E8D5440-3CF8-EEEF-B552-9DB44AA7AC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580" b="181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A0E82E-BD26-B818-44CB-4AFB0779B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Methods – Root Architecture Data - Scanning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1006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icture containing indoor, various, arranged, several&#10;&#10;Description automatically generated">
            <a:extLst>
              <a:ext uri="{FF2B5EF4-FFF2-40B4-BE49-F238E27FC236}">
                <a16:creationId xmlns:a16="http://schemas.microsoft.com/office/drawing/2014/main" id="{749AC353-77A4-8268-F35B-C790AC627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870" b="161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307BF5-076F-F871-BA0B-950357618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Methods – Root Architecture Data - Weighing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210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2860</TotalTime>
  <Words>607</Words>
  <Application>Microsoft Macintosh PowerPoint</Application>
  <PresentationFormat>Widescreen</PresentationFormat>
  <Paragraphs>70</Paragraphs>
  <Slides>35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Open Sans</vt:lpstr>
      <vt:lpstr>Office Theme</vt:lpstr>
      <vt:lpstr>The impact of fire frequency on the root economic spectrum of herbaceous plants</vt:lpstr>
      <vt:lpstr>Theoretical Background</vt:lpstr>
      <vt:lpstr>Study Site</vt:lpstr>
      <vt:lpstr>Thanks Jovana!</vt:lpstr>
      <vt:lpstr>PowerPoint Presentation</vt:lpstr>
      <vt:lpstr>Methods – Environmental Dataset</vt:lpstr>
      <vt:lpstr>Methods – Experimental Dataset</vt:lpstr>
      <vt:lpstr>Methods – Root Architecture Data - Scanning</vt:lpstr>
      <vt:lpstr>Methods – Root Architecture Data - Weighing</vt:lpstr>
      <vt:lpstr>Methodological challenges – quantifying mycorrhizal colonisation</vt:lpstr>
      <vt:lpstr>Staining</vt:lpstr>
      <vt:lpstr>Mycorrhizal or pathogenic?</vt:lpstr>
      <vt:lpstr>Spider Roots</vt:lpstr>
      <vt:lpstr>Identifying a diverse range of AMF structures</vt:lpstr>
      <vt:lpstr>Results and Discussion</vt:lpstr>
      <vt:lpstr>Positive correlation between fire frequency and light availability to herbs</vt:lpstr>
      <vt:lpstr>Increasing fire frequency is associated with decreased soil inorganic nitrogen</vt:lpstr>
      <vt:lpstr>PowerPoint Presentation</vt:lpstr>
      <vt:lpstr>But increased phosphorous</vt:lpstr>
      <vt:lpstr>PowerPoint Presentation</vt:lpstr>
      <vt:lpstr>Non-legume forbs seem to be colonized less than other functional groups, but non-significant</vt:lpstr>
      <vt:lpstr>No observable relationship when all species considered</vt:lpstr>
      <vt:lpstr>But positive within grasses</vt:lpstr>
      <vt:lpstr>and positive relationship in both species with enough samples</vt:lpstr>
      <vt:lpstr>Relationship between fire frequency and AMF colonisation is complex and poorly understood</vt:lpstr>
      <vt:lpstr>No significant correlation between root diameter and fire frequency</vt:lpstr>
      <vt:lpstr>PowerPoint Presentation</vt:lpstr>
      <vt:lpstr>Positive relationship between root tissue density and fire frequency</vt:lpstr>
      <vt:lpstr>No correlation for SRL as a whole</vt:lpstr>
      <vt:lpstr>But negative correlation when we only include grasses</vt:lpstr>
      <vt:lpstr>No observable correlation between number of root tips and fire frequency</vt:lpstr>
      <vt:lpstr>No observable correlation between branching frequency and fire frequency</vt:lpstr>
      <vt:lpstr>PowerPoint Presentation</vt:lpstr>
      <vt:lpstr>Discussion Points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Louis Cohen</dc:creator>
  <cp:lastModifiedBy>Louis Cohen</cp:lastModifiedBy>
  <cp:revision>85</cp:revision>
  <dcterms:created xsi:type="dcterms:W3CDTF">2023-02-13T14:08:56Z</dcterms:created>
  <dcterms:modified xsi:type="dcterms:W3CDTF">2023-02-21T14:07:15Z</dcterms:modified>
</cp:coreProperties>
</file>

<file path=docProps/thumbnail.jpeg>
</file>